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13"/>
  </p:notesMasterIdLst>
  <p:sldIdLst>
    <p:sldId id="263" r:id="rId5"/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5143500" type="screen16x9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gnone, Belinda (Parramatta) AUS" initials="PB(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6C"/>
    <a:srgbClr val="F37121"/>
    <a:srgbClr val="FF4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625" autoAdjust="0"/>
  </p:normalViewPr>
  <p:slideViewPr>
    <p:cSldViewPr>
      <p:cViewPr varScale="1">
        <p:scale>
          <a:sx n="94" d="100"/>
          <a:sy n="94" d="100"/>
        </p:scale>
        <p:origin x="900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E11F6-27F5-4371-9444-BA51EB16C512}" type="datetimeFigureOut">
              <a:rPr lang="en-AU" smtClean="0"/>
              <a:t>23/02/2019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10E2C-03AB-4564-B360-2DE6215DB6C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5042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1619251"/>
            <a:ext cx="7918450" cy="592460"/>
          </a:xfrm>
        </p:spPr>
        <p:txBody>
          <a:bodyPr/>
          <a:lstStyle>
            <a:lvl1pPr>
              <a:defRPr sz="2100">
                <a:solidFill>
                  <a:srgbClr val="00476C"/>
                </a:solidFill>
              </a:defRPr>
            </a:lvl1pPr>
          </a:lstStyle>
          <a:p>
            <a:pPr lvl="0"/>
            <a:r>
              <a:rPr lang="en-US" altLang="en-US" noProof="0" dirty="0" smtClean="0"/>
              <a:t>Click to edit Master title style</a:t>
            </a:r>
            <a:endParaRPr lang="cs-CZ" altLang="en-US" noProof="0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6" y="2301479"/>
            <a:ext cx="7916863" cy="1314450"/>
          </a:xfrm>
        </p:spPr>
        <p:txBody>
          <a:bodyPr/>
          <a:lstStyle>
            <a:lvl1pPr marL="0" indent="0">
              <a:buFont typeface="Wingdings" charset="2"/>
              <a:buNone/>
              <a:defRPr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en-US" noProof="0" dirty="0" smtClean="0"/>
              <a:t>Click to edit Master subtitle style</a:t>
            </a:r>
            <a:endParaRPr lang="de-DE" altLang="en-US" noProof="0" dirty="0" smtClean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-7495" y="269081"/>
            <a:ext cx="287338" cy="215504"/>
          </a:xfrm>
          <a:prstGeom prst="rect">
            <a:avLst/>
          </a:prstGeom>
          <a:solidFill>
            <a:srgbClr val="F3712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AU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9032875" y="0"/>
            <a:ext cx="107950" cy="5143500"/>
          </a:xfrm>
          <a:prstGeom prst="rect">
            <a:avLst/>
          </a:prstGeom>
          <a:solidFill>
            <a:srgbClr val="F3712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6" r="-882"/>
          <a:stretch/>
        </p:blipFill>
        <p:spPr>
          <a:xfrm>
            <a:off x="7683591" y="4680321"/>
            <a:ext cx="1032811" cy="377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GB" altLang="en-US" b="1"/>
              <a:t>Slide </a:t>
            </a:r>
            <a:fld id="{746BD28A-4CC9-41E9-B58D-7521F1170722}" type="slidenum">
              <a:rPr lang="en-GB" altLang="en-US" b="1"/>
              <a:pPr/>
              <a:t>‹#›</a:t>
            </a:fld>
            <a:r>
              <a:rPr lang="en-GB" altLang="en-US"/>
              <a:t> - dd.mm.yyyy</a:t>
            </a:r>
          </a:p>
          <a:p>
            <a:r>
              <a:rPr lang="en-GB" altLang="en-US"/>
              <a:t>Name of presentation - author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18860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GB" altLang="en-US" b="1"/>
              <a:t>Slide </a:t>
            </a:r>
            <a:fld id="{21CE4ADC-0542-4739-B345-67E41D1C692A}" type="slidenum">
              <a:rPr lang="en-GB" altLang="en-US" b="1"/>
              <a:pPr/>
              <a:t>‹#›</a:t>
            </a:fld>
            <a:r>
              <a:rPr lang="en-GB" altLang="en-US"/>
              <a:t> - dd.mm.yyyy</a:t>
            </a:r>
          </a:p>
          <a:p>
            <a:r>
              <a:rPr lang="en-GB" altLang="en-US"/>
              <a:t>Name of presentation - author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85224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GB" altLang="en-US" b="1"/>
              <a:t>Slide </a:t>
            </a:r>
            <a:fld id="{77C6E8A3-A96C-4CD9-8C5C-AD7D5C5E0C7A}" type="slidenum">
              <a:rPr lang="en-GB" altLang="en-US" b="1"/>
              <a:pPr/>
              <a:t>‹#›</a:t>
            </a:fld>
            <a:r>
              <a:rPr lang="en-GB" altLang="en-US"/>
              <a:t> - dd.mm.yyyy</a:t>
            </a:r>
          </a:p>
          <a:p>
            <a:r>
              <a:rPr lang="en-GB" altLang="en-US"/>
              <a:t>Name of presentation - author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01748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GB" altLang="en-US" b="1"/>
              <a:t>Slide </a:t>
            </a:r>
            <a:fld id="{38DE7D2A-29C2-4B63-97E0-444DD32C705E}" type="slidenum">
              <a:rPr lang="en-GB" altLang="en-US" b="1"/>
              <a:pPr/>
              <a:t>‹#›</a:t>
            </a:fld>
            <a:r>
              <a:rPr lang="en-GB" altLang="en-US"/>
              <a:t> - dd.mm.yyyy</a:t>
            </a:r>
          </a:p>
          <a:p>
            <a:r>
              <a:rPr lang="en-GB" altLang="en-US"/>
              <a:t>Name of presentation - author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725218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6725" y="4750594"/>
            <a:ext cx="2965450" cy="236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00" b="1"/>
            </a:lvl1pPr>
          </a:lstStyle>
          <a:p>
            <a:r>
              <a:rPr lang="en-GB" altLang="en-US"/>
              <a:t>Slide </a:t>
            </a:r>
            <a:fld id="{6CE83C5F-D9F9-478F-B3D7-462AAAF72547}" type="slidenum">
              <a:rPr lang="en-GB" altLang="en-US"/>
              <a:pPr/>
              <a:t>‹#›</a:t>
            </a:fld>
            <a:r>
              <a:rPr lang="en-GB" altLang="en-US" b="0"/>
              <a:t> - dd.mm.yyyy</a:t>
            </a:r>
          </a:p>
          <a:p>
            <a:r>
              <a:rPr lang="en-GB" altLang="en-US" b="0"/>
              <a:t>Name of presentation - author</a:t>
            </a:r>
            <a:endParaRPr lang="de-DE" altLang="en-US" b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69082"/>
            <a:ext cx="8097838" cy="473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 smtClean="0"/>
              <a:t>Master Template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842963"/>
            <a:ext cx="8205788" cy="3742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 smtClean="0"/>
              <a:t>Mastertextformat</a:t>
            </a:r>
          </a:p>
          <a:p>
            <a:pPr lvl="1"/>
            <a:r>
              <a:rPr lang="de-DE" altLang="en-US" dirty="0" smtClean="0"/>
              <a:t>First Level</a:t>
            </a:r>
          </a:p>
          <a:p>
            <a:pPr lvl="2"/>
            <a:r>
              <a:rPr lang="de-DE" altLang="en-US" dirty="0" smtClean="0"/>
              <a:t>Second Level</a:t>
            </a:r>
          </a:p>
          <a:p>
            <a:pPr lvl="3"/>
            <a:r>
              <a:rPr lang="de-DE" altLang="en-US" dirty="0" smtClean="0"/>
              <a:t>Third Level</a:t>
            </a:r>
          </a:p>
          <a:p>
            <a:pPr lvl="4"/>
            <a:r>
              <a:rPr lang="de-DE" altLang="en-US" dirty="0" smtClean="0"/>
              <a:t>Fourth Level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-3175" y="269081"/>
            <a:ext cx="287338" cy="215504"/>
          </a:xfrm>
          <a:prstGeom prst="rect">
            <a:avLst/>
          </a:prstGeom>
          <a:solidFill>
            <a:srgbClr val="F3712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AU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9032875" y="0"/>
            <a:ext cx="107950" cy="5143500"/>
          </a:xfrm>
          <a:prstGeom prst="rect">
            <a:avLst/>
          </a:prstGeom>
          <a:solidFill>
            <a:srgbClr val="F3712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6" r="-882"/>
          <a:stretch/>
        </p:blipFill>
        <p:spPr>
          <a:xfrm>
            <a:off x="7683591" y="4680321"/>
            <a:ext cx="1032811" cy="3774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4" r:id="rId4"/>
    <p:sldLayoutId id="2147483675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476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F37121"/>
        </a:buClr>
        <a:buSzPct val="85000"/>
        <a:buFont typeface="Wingdings" charset="2"/>
        <a:buChar char="n"/>
        <a:defRPr sz="1500" b="1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F37121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F37121"/>
        </a:buClr>
        <a:buFont typeface="Wingdings" charset="2"/>
        <a:buChar char="§"/>
        <a:defRPr sz="12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F37121"/>
        </a:buClr>
        <a:buFont typeface="Arial" charset="0"/>
        <a:buChar char="-"/>
        <a:defRPr sz="105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F37121"/>
        </a:buClr>
        <a:buChar char="»"/>
        <a:defRPr sz="105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orient="horz" pos="169" userDrawn="1">
          <p15:clr>
            <a:srgbClr val="F26B43"/>
          </p15:clr>
        </p15:guide>
        <p15:guide id="5" pos="5465" userDrawn="1">
          <p15:clr>
            <a:srgbClr val="F26B43"/>
          </p15:clr>
        </p15:guide>
        <p15:guide id="6" orient="horz" pos="2890" userDrawn="1">
          <p15:clr>
            <a:srgbClr val="F26B43"/>
          </p15:clr>
        </p15:guide>
        <p15:guide id="7" orient="horz" pos="5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4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40247" y="3147814"/>
            <a:ext cx="8097838" cy="473869"/>
          </a:xfrm>
        </p:spPr>
        <p:txBody>
          <a:bodyPr/>
          <a:lstStyle/>
          <a:p>
            <a:pPr algn="ctr"/>
            <a:r>
              <a:rPr lang="en-AU" dirty="0" smtClean="0"/>
              <a:t>Comparison between initial proposal and current proposal</a:t>
            </a:r>
            <a:endParaRPr lang="en-AU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448706" y="2153537"/>
            <a:ext cx="8280920" cy="0"/>
          </a:xfrm>
          <a:prstGeom prst="line">
            <a:avLst/>
          </a:prstGeom>
          <a:noFill/>
          <a:ln w="76200" cap="flat" cmpd="sng" algn="ctr">
            <a:solidFill>
              <a:srgbClr val="DC6815"/>
            </a:solidFill>
            <a:prstDash val="solid"/>
          </a:ln>
          <a:effectLst/>
        </p:spPr>
      </p:cxnSp>
      <p:cxnSp>
        <p:nvCxnSpPr>
          <p:cNvPr id="4" name="Straight Connector 3"/>
          <p:cNvCxnSpPr/>
          <p:nvPr/>
        </p:nvCxnSpPr>
        <p:spPr>
          <a:xfrm flipH="1">
            <a:off x="448707" y="2237357"/>
            <a:ext cx="8280919" cy="0"/>
          </a:xfrm>
          <a:prstGeom prst="line">
            <a:avLst/>
          </a:prstGeom>
          <a:noFill/>
          <a:ln w="28575" cap="flat" cmpd="sng" algn="ctr">
            <a:solidFill>
              <a:srgbClr val="003263"/>
            </a:solidFill>
            <a:prstDash val="solid"/>
          </a:ln>
          <a:effectLst/>
        </p:spPr>
      </p:cxn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740" y="195486"/>
            <a:ext cx="3516816" cy="188693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92" y="178834"/>
            <a:ext cx="4038034" cy="191120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6" y="210566"/>
            <a:ext cx="2120209" cy="18737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3768" y="2427734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00476C"/>
                </a:solidFill>
                <a:latin typeface="+mj-lt"/>
                <a:ea typeface="+mj-ea"/>
                <a:cs typeface="+mj-cs"/>
              </a:rPr>
              <a:t>Brandy Hill Quarry</a:t>
            </a:r>
          </a:p>
        </p:txBody>
      </p:sp>
    </p:spTree>
    <p:extLst>
      <p:ext uri="{BB962C8B-B14F-4D97-AF65-F5344CB8AC3E}">
        <p14:creationId xmlns:p14="http://schemas.microsoft.com/office/powerpoint/2010/main" val="10367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Hours of Operation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b="1" dirty="0" smtClean="0"/>
              <a:t>Slide </a:t>
            </a:r>
            <a:fld id="{77C6E8A3-A96C-4CD9-8C5C-AD7D5C5E0C7A}" type="slidenum">
              <a:rPr lang="en-GB" altLang="en-US" b="1" smtClean="0"/>
              <a:pPr/>
              <a:t>3</a:t>
            </a:fld>
            <a:r>
              <a:rPr lang="en-GB" altLang="en-US" dirty="0" smtClean="0"/>
              <a:t> – 21.02.2019</a:t>
            </a:r>
          </a:p>
          <a:p>
            <a:r>
              <a:rPr lang="en-GB" altLang="en-US" dirty="0" smtClean="0"/>
              <a:t>Proposal Comparison – Andrew Driver</a:t>
            </a:r>
            <a:endParaRPr lang="de-DE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050652"/>
              </p:ext>
            </p:extLst>
          </p:nvPr>
        </p:nvGraphicFramePr>
        <p:xfrm>
          <a:off x="395537" y="771550"/>
          <a:ext cx="8352927" cy="3807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3312367"/>
                <a:gridCol w="3672408"/>
              </a:tblGrid>
              <a:tr h="255569">
                <a:tc>
                  <a:txBody>
                    <a:bodyPr/>
                    <a:lstStyle/>
                    <a:p>
                      <a:r>
                        <a:rPr lang="en-AU" sz="12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Initial 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Current Proposal</a:t>
                      </a:r>
                    </a:p>
                  </a:txBody>
                  <a:tcPr/>
                </a:tc>
              </a:tr>
              <a:tr h="751673">
                <a:tc>
                  <a:txBody>
                    <a:bodyPr/>
                    <a:lstStyle/>
                    <a:p>
                      <a:r>
                        <a:rPr lang="en-AU" sz="1200" dirty="0"/>
                        <a:t>Construction 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Monday to Friday</a:t>
                      </a:r>
                      <a:r>
                        <a:rPr lang="en-AU" sz="1200" baseline="0" dirty="0"/>
                        <a:t> – 5am to 8pm</a:t>
                      </a:r>
                    </a:p>
                    <a:p>
                      <a:r>
                        <a:rPr lang="en-AU" sz="1200" baseline="0" dirty="0"/>
                        <a:t>Saturday – 5am to 5pm</a:t>
                      </a:r>
                    </a:p>
                    <a:p>
                      <a:r>
                        <a:rPr lang="en-AU" sz="1200" baseline="0" dirty="0"/>
                        <a:t>Sunday and Public Holidays – None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i="1" dirty="0"/>
                        <a:t>Reduced hours for </a:t>
                      </a:r>
                      <a:r>
                        <a:rPr lang="en-AU" sz="1200" i="1" dirty="0" smtClean="0"/>
                        <a:t>Construction Works</a:t>
                      </a:r>
                      <a:endParaRPr lang="en-AU" sz="1200" i="1" dirty="0"/>
                    </a:p>
                    <a:p>
                      <a:r>
                        <a:rPr lang="en-AU" sz="1200" dirty="0"/>
                        <a:t>Monday to Friday – 7am to 6pm</a:t>
                      </a:r>
                    </a:p>
                    <a:p>
                      <a:r>
                        <a:rPr lang="en-AU" sz="1200" dirty="0"/>
                        <a:t>Saturday – 7am to 5pm</a:t>
                      </a:r>
                    </a:p>
                    <a:p>
                      <a:r>
                        <a:rPr lang="en-AU" sz="1200" dirty="0"/>
                        <a:t>Sunday and Public Holidays – None</a:t>
                      </a:r>
                    </a:p>
                  </a:txBody>
                  <a:tcPr/>
                </a:tc>
              </a:tr>
              <a:tr h="617165">
                <a:tc>
                  <a:txBody>
                    <a:bodyPr/>
                    <a:lstStyle/>
                    <a:p>
                      <a:r>
                        <a:rPr lang="en-AU" sz="1200" dirty="0"/>
                        <a:t>Blasting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Monday to Friday – 8am to 5pm</a:t>
                      </a:r>
                    </a:p>
                    <a:p>
                      <a:r>
                        <a:rPr lang="en-AU" sz="1200" dirty="0"/>
                        <a:t>Saturday,</a:t>
                      </a:r>
                      <a:r>
                        <a:rPr lang="en-AU" sz="1200" baseline="0" dirty="0"/>
                        <a:t> Sunday and Public Holidays – None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i="1" dirty="0"/>
                        <a:t>Reduced hours for </a:t>
                      </a:r>
                      <a:r>
                        <a:rPr lang="en-AU" sz="1200" i="1" dirty="0" smtClean="0"/>
                        <a:t>Blasting </a:t>
                      </a:r>
                      <a:endParaRPr lang="en-AU" sz="1200" i="1" dirty="0"/>
                    </a:p>
                    <a:p>
                      <a:r>
                        <a:rPr lang="en-AU" sz="1200" dirty="0"/>
                        <a:t>Monday</a:t>
                      </a:r>
                      <a:r>
                        <a:rPr lang="en-AU" sz="1200" baseline="0" dirty="0"/>
                        <a:t> to Friday – 9am to 5pm</a:t>
                      </a:r>
                    </a:p>
                    <a:p>
                      <a:r>
                        <a:rPr lang="en-AU" sz="1200" baseline="0" dirty="0"/>
                        <a:t>Saturday, Sunday and Public Holidays - None</a:t>
                      </a:r>
                      <a:endParaRPr lang="en-AU" sz="1200" dirty="0"/>
                    </a:p>
                  </a:txBody>
                  <a:tcPr/>
                </a:tc>
              </a:tr>
              <a:tr h="586305">
                <a:tc>
                  <a:txBody>
                    <a:bodyPr/>
                    <a:lstStyle/>
                    <a:p>
                      <a:r>
                        <a:rPr lang="en-AU" sz="1200" dirty="0"/>
                        <a:t>Load and Haul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Monday to Saturday – 5am to 12pm</a:t>
                      </a:r>
                    </a:p>
                    <a:p>
                      <a:r>
                        <a:rPr lang="en-AU" sz="1200" dirty="0"/>
                        <a:t>Sunday</a:t>
                      </a:r>
                      <a:r>
                        <a:rPr lang="en-AU" sz="1200" baseline="0" dirty="0"/>
                        <a:t> and Public Holidays – None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i="1" dirty="0"/>
                        <a:t>Reduced hours for Load and Haul </a:t>
                      </a:r>
                    </a:p>
                    <a:p>
                      <a:r>
                        <a:rPr lang="en-AU" sz="1200" dirty="0"/>
                        <a:t>Monday</a:t>
                      </a:r>
                      <a:r>
                        <a:rPr lang="en-AU" sz="1200" baseline="0" dirty="0"/>
                        <a:t> to Saturday – 5am to 10pm</a:t>
                      </a:r>
                    </a:p>
                    <a:p>
                      <a:r>
                        <a:rPr lang="en-AU" sz="1200" baseline="0" dirty="0"/>
                        <a:t>Sunday and Public Holidays – None</a:t>
                      </a:r>
                      <a:endParaRPr lang="en-AU" sz="1200" dirty="0"/>
                    </a:p>
                  </a:txBody>
                  <a:tcPr/>
                </a:tc>
              </a:tr>
              <a:tr h="621241">
                <a:tc>
                  <a:txBody>
                    <a:bodyPr/>
                    <a:lstStyle/>
                    <a:p>
                      <a:r>
                        <a:rPr lang="en-AU" sz="1200" dirty="0"/>
                        <a:t>Primary Crusher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Monday</a:t>
                      </a:r>
                      <a:r>
                        <a:rPr lang="en-AU" sz="1200" baseline="0" dirty="0"/>
                        <a:t> to Saturday – 5am to 1am</a:t>
                      </a:r>
                    </a:p>
                    <a:p>
                      <a:r>
                        <a:rPr lang="en-AU" sz="1200" baseline="0" dirty="0"/>
                        <a:t>Sunday and Public Holidays – None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i="1" dirty="0"/>
                        <a:t>Reduced hours for Primary Crusher </a:t>
                      </a:r>
                    </a:p>
                    <a:p>
                      <a:r>
                        <a:rPr lang="en-AU" sz="1200" dirty="0"/>
                        <a:t>Monday</a:t>
                      </a:r>
                      <a:r>
                        <a:rPr lang="en-AU" sz="1200" baseline="0" dirty="0"/>
                        <a:t> to Saturday – 5am to 10pm</a:t>
                      </a:r>
                    </a:p>
                    <a:p>
                      <a:r>
                        <a:rPr lang="en-AU" sz="1200" baseline="0" dirty="0"/>
                        <a:t>Sunday and Public Holidays – None</a:t>
                      </a:r>
                      <a:endParaRPr lang="en-AU" sz="1200" dirty="0"/>
                    </a:p>
                  </a:txBody>
                  <a:tcPr/>
                </a:tc>
              </a:tr>
              <a:tr h="426193">
                <a:tc>
                  <a:txBody>
                    <a:bodyPr/>
                    <a:lstStyle/>
                    <a:p>
                      <a:r>
                        <a:rPr lang="en-AU" sz="1200" dirty="0"/>
                        <a:t>Secondary and Tertiary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Monday to Sunday – 24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Monday to Sunday – 24 hours</a:t>
                      </a:r>
                    </a:p>
                  </a:txBody>
                  <a:tcPr/>
                </a:tc>
              </a:tr>
              <a:tr h="332794">
                <a:tc>
                  <a:txBody>
                    <a:bodyPr/>
                    <a:lstStyle/>
                    <a:p>
                      <a:r>
                        <a:rPr lang="en-AU" sz="1200" dirty="0"/>
                        <a:t>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/>
                        <a:t>Monday to Sunday – 24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/>
                        <a:t>Monday to Sunday – 24 hours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32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Transport Management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b="1" dirty="0" smtClean="0"/>
              <a:t>Slide </a:t>
            </a:r>
            <a:fld id="{77C6E8A3-A96C-4CD9-8C5C-AD7D5C5E0C7A}" type="slidenum">
              <a:rPr lang="en-GB" altLang="en-US" b="1" smtClean="0"/>
              <a:pPr/>
              <a:t>4</a:t>
            </a:fld>
            <a:r>
              <a:rPr lang="en-GB" altLang="en-US" dirty="0" smtClean="0"/>
              <a:t> </a:t>
            </a:r>
            <a:r>
              <a:rPr lang="en-GB" altLang="en-US" dirty="0"/>
              <a:t>- 21.02.2019</a:t>
            </a:r>
          </a:p>
          <a:p>
            <a:r>
              <a:rPr lang="en-GB" altLang="en-US" dirty="0"/>
              <a:t>Proposal Comparison – Andrew Driver</a:t>
            </a:r>
            <a:endParaRPr lang="de-DE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756954"/>
              </p:ext>
            </p:extLst>
          </p:nvPr>
        </p:nvGraphicFramePr>
        <p:xfrm>
          <a:off x="395537" y="771550"/>
          <a:ext cx="8352927" cy="283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3312367"/>
                <a:gridCol w="3672408"/>
              </a:tblGrid>
              <a:tr h="255569">
                <a:tc>
                  <a:txBody>
                    <a:bodyPr/>
                    <a:lstStyle/>
                    <a:p>
                      <a:r>
                        <a:rPr lang="en-AU" sz="12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Initial 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Current Proposal</a:t>
                      </a:r>
                    </a:p>
                  </a:txBody>
                  <a:tcPr/>
                </a:tc>
              </a:tr>
              <a:tr h="751673">
                <a:tc>
                  <a:txBody>
                    <a:bodyPr/>
                    <a:lstStyle/>
                    <a:p>
                      <a:r>
                        <a:rPr lang="en-AU" sz="1200" dirty="0"/>
                        <a:t>Night</a:t>
                      </a:r>
                      <a:r>
                        <a:rPr lang="en-AU" sz="1200" baseline="0" dirty="0"/>
                        <a:t> time transport (10pm to </a:t>
                      </a:r>
                      <a:r>
                        <a:rPr lang="en-AU" sz="1200" baseline="0" dirty="0" smtClean="0"/>
                        <a:t>5am</a:t>
                      </a:r>
                      <a:r>
                        <a:rPr lang="en-AU" sz="1200" baseline="0" dirty="0"/>
                        <a:t>)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Transport</a:t>
                      </a:r>
                      <a:r>
                        <a:rPr lang="en-AU" sz="1200" baseline="0" dirty="0"/>
                        <a:t> to occur on any night (within stated movement numbers)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Night time product despatch to occur on a</a:t>
                      </a:r>
                      <a:r>
                        <a:rPr lang="en-AU" sz="1200" baseline="0" dirty="0"/>
                        <a:t> maximum of 20 nights per year. 7 days notification to be provided</a:t>
                      </a:r>
                      <a:r>
                        <a:rPr lang="en-AU" sz="1200" baseline="0" dirty="0" smtClean="0"/>
                        <a:t>.</a:t>
                      </a:r>
                      <a:endParaRPr lang="en-AU" sz="1200" baseline="0" dirty="0"/>
                    </a:p>
                  </a:txBody>
                  <a:tcPr/>
                </a:tc>
              </a:tr>
              <a:tr h="617165">
                <a:tc>
                  <a:txBody>
                    <a:bodyPr/>
                    <a:lstStyle/>
                    <a:p>
                      <a:r>
                        <a:rPr lang="en-AU" sz="1200" dirty="0"/>
                        <a:t>Speed</a:t>
                      </a:r>
                      <a:r>
                        <a:rPr lang="en-AU" sz="1200" baseline="0" dirty="0"/>
                        <a:t> limitation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Trial speed reduction along Brandy Hill Drive for truck to travel at 60km/h.</a:t>
                      </a:r>
                    </a:p>
                  </a:txBody>
                  <a:tcPr/>
                </a:tc>
              </a:tr>
              <a:tr h="586305">
                <a:tc>
                  <a:txBody>
                    <a:bodyPr/>
                    <a:lstStyle/>
                    <a:p>
                      <a:r>
                        <a:rPr lang="en-AU" sz="1200" dirty="0"/>
                        <a:t>Hourly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Maximum of 30 trucks per hour in the daytime period (7am to 10pm).</a:t>
                      </a:r>
                    </a:p>
                    <a:p>
                      <a:endParaRPr lang="en-AU" sz="1200" dirty="0"/>
                    </a:p>
                    <a:p>
                      <a:r>
                        <a:rPr lang="en-AU" sz="1200" dirty="0"/>
                        <a:t>This is the maximum experienced under existing operations (no change to existing) and would be a worst-case limit.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07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Community and Stakeholder Engagement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b="1" dirty="0" smtClean="0"/>
              <a:t>Slide </a:t>
            </a:r>
            <a:fld id="{77C6E8A3-A96C-4CD9-8C5C-AD7D5C5E0C7A}" type="slidenum">
              <a:rPr lang="en-GB" altLang="en-US" b="1" smtClean="0"/>
              <a:pPr/>
              <a:t>5</a:t>
            </a:fld>
            <a:r>
              <a:rPr lang="en-GB" altLang="en-US" dirty="0" smtClean="0"/>
              <a:t> </a:t>
            </a:r>
            <a:r>
              <a:rPr lang="en-GB" altLang="en-US" dirty="0"/>
              <a:t>- 21.02.2019</a:t>
            </a:r>
          </a:p>
          <a:p>
            <a:r>
              <a:rPr lang="en-GB" altLang="en-US" dirty="0"/>
              <a:t>Proposal Comparison – Andrew Driver</a:t>
            </a:r>
            <a:endParaRPr lang="de-DE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455694"/>
              </p:ext>
            </p:extLst>
          </p:nvPr>
        </p:nvGraphicFramePr>
        <p:xfrm>
          <a:off x="395537" y="771550"/>
          <a:ext cx="8352927" cy="3952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1"/>
                <a:gridCol w="2448272"/>
                <a:gridCol w="4176464"/>
              </a:tblGrid>
              <a:tr h="255569">
                <a:tc>
                  <a:txBody>
                    <a:bodyPr/>
                    <a:lstStyle/>
                    <a:p>
                      <a:r>
                        <a:rPr lang="en-AU" sz="12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Initial 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Current Proposal</a:t>
                      </a:r>
                    </a:p>
                  </a:txBody>
                  <a:tcPr/>
                </a:tc>
              </a:tr>
              <a:tr h="751673">
                <a:tc>
                  <a:txBody>
                    <a:bodyPr/>
                    <a:lstStyle/>
                    <a:p>
                      <a:r>
                        <a:rPr lang="en-AU" sz="1200" dirty="0"/>
                        <a:t>Community Consultation Committee (CCC)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Formalisation of CCC to occur after approval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Formalisation of CCC has been completed</a:t>
                      </a:r>
                    </a:p>
                  </a:txBody>
                  <a:tcPr/>
                </a:tc>
              </a:tr>
              <a:tr h="617165">
                <a:tc>
                  <a:txBody>
                    <a:bodyPr/>
                    <a:lstStyle/>
                    <a:p>
                      <a:r>
                        <a:rPr lang="en-AU" sz="1200" dirty="0"/>
                        <a:t>Implementation of Community</a:t>
                      </a:r>
                      <a:r>
                        <a:rPr lang="en-AU" sz="1200" baseline="0" dirty="0"/>
                        <a:t> and Stakeholder Engagement Plan (CSEP)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The CSEP was</a:t>
                      </a:r>
                      <a:r>
                        <a:rPr lang="en-AU" sz="1200" baseline="0" dirty="0"/>
                        <a:t> formulated as a working document and made available to community members during the initial Have-a-Chat session as well as through the CCC</a:t>
                      </a:r>
                      <a:endParaRPr lang="en-AU" sz="1200" dirty="0"/>
                    </a:p>
                  </a:txBody>
                  <a:tcPr/>
                </a:tc>
              </a:tr>
              <a:tr h="586305">
                <a:tc>
                  <a:txBody>
                    <a:bodyPr/>
                    <a:lstStyle/>
                    <a:p>
                      <a:r>
                        <a:rPr lang="en-AU" sz="1200" dirty="0"/>
                        <a:t>Voluntary Planning Agreement</a:t>
                      </a:r>
                      <a:r>
                        <a:rPr lang="en-AU" sz="1200" baseline="0" dirty="0"/>
                        <a:t> (VPA)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Standard road contributions provided</a:t>
                      </a:r>
                      <a:r>
                        <a:rPr lang="en-AU" sz="1200" baseline="0" dirty="0"/>
                        <a:t> to Council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VPA</a:t>
                      </a:r>
                      <a:r>
                        <a:rPr lang="en-AU" sz="1200" baseline="0" dirty="0"/>
                        <a:t> is being negotiated to incorporate improvements to community infrastructure along Brandy Hill Drive – specifically a pathway and bus bays.</a:t>
                      </a:r>
                      <a:endParaRPr lang="en-AU" sz="1200" dirty="0"/>
                    </a:p>
                  </a:txBody>
                  <a:tcPr/>
                </a:tc>
              </a:tr>
              <a:tr h="621241">
                <a:tc>
                  <a:txBody>
                    <a:bodyPr/>
                    <a:lstStyle/>
                    <a:p>
                      <a:r>
                        <a:rPr lang="en-AU" sz="1200" dirty="0"/>
                        <a:t>Community Enhancement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/>
                        <a:t>A Community Enhancement Fund will be incorporated in the VPA and </a:t>
                      </a:r>
                      <a:r>
                        <a:rPr lang="en-AU" sz="1200" baseline="0" dirty="0"/>
                        <a:t>will require the input of a VPA committee as to where the funds are to be directed.</a:t>
                      </a:r>
                      <a:endParaRPr lang="en-AU" sz="1200" dirty="0"/>
                    </a:p>
                  </a:txBody>
                  <a:tcPr/>
                </a:tc>
              </a:tr>
              <a:tr h="426193">
                <a:tc>
                  <a:txBody>
                    <a:bodyPr/>
                    <a:lstStyle/>
                    <a:p>
                      <a:r>
                        <a:rPr lang="en-AU" sz="1200" dirty="0"/>
                        <a:t>Community Sponsorship</a:t>
                      </a:r>
                      <a:r>
                        <a:rPr lang="en-AU" sz="1200" baseline="0" dirty="0"/>
                        <a:t> Policy (CSP)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Informal local sponsorships provided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A Brandy Hill Quarry CSP </a:t>
                      </a:r>
                      <a:r>
                        <a:rPr lang="en-AU" sz="1200" baseline="0" dirty="0"/>
                        <a:t>has been </a:t>
                      </a:r>
                      <a:r>
                        <a:rPr lang="en-AU" sz="1200" dirty="0"/>
                        <a:t>formalised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4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Community and Stakeholder Engagement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b="1" dirty="0" smtClean="0"/>
              <a:t>Slide </a:t>
            </a:r>
            <a:fld id="{77C6E8A3-A96C-4CD9-8C5C-AD7D5C5E0C7A}" type="slidenum">
              <a:rPr lang="en-GB" altLang="en-US" b="1" smtClean="0"/>
              <a:pPr/>
              <a:t>6</a:t>
            </a:fld>
            <a:r>
              <a:rPr lang="en-GB" altLang="en-US" dirty="0" smtClean="0"/>
              <a:t> </a:t>
            </a:r>
            <a:r>
              <a:rPr lang="en-GB" altLang="en-US" dirty="0"/>
              <a:t>- 21.02.2019</a:t>
            </a:r>
          </a:p>
          <a:p>
            <a:r>
              <a:rPr lang="en-GB" altLang="en-US" dirty="0"/>
              <a:t>Proposal Comparison – Andrew Driver</a:t>
            </a:r>
            <a:endParaRPr lang="de-DE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134935"/>
              </p:ext>
            </p:extLst>
          </p:nvPr>
        </p:nvGraphicFramePr>
        <p:xfrm>
          <a:off x="395537" y="771550"/>
          <a:ext cx="8352927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2808311"/>
                <a:gridCol w="4176464"/>
              </a:tblGrid>
              <a:tr h="255569">
                <a:tc>
                  <a:txBody>
                    <a:bodyPr/>
                    <a:lstStyle/>
                    <a:p>
                      <a:r>
                        <a:rPr lang="en-AU" sz="12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Initial 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Current Proposal</a:t>
                      </a:r>
                    </a:p>
                  </a:txBody>
                  <a:tcPr/>
                </a:tc>
              </a:tr>
              <a:tr h="751673">
                <a:tc>
                  <a:txBody>
                    <a:bodyPr/>
                    <a:lstStyle/>
                    <a:p>
                      <a:r>
                        <a:rPr lang="en-AU" sz="1200" dirty="0"/>
                        <a:t>Website publishing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When</a:t>
                      </a:r>
                      <a:r>
                        <a:rPr lang="en-AU" sz="1200" baseline="0" dirty="0"/>
                        <a:t> required within the Conditions of Consent (after approval)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Documentation available on the website: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dirty="0"/>
                        <a:t>Environmental</a:t>
                      </a:r>
                      <a:r>
                        <a:rPr lang="en-AU" sz="1200" baseline="0" dirty="0"/>
                        <a:t> monitoring location map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/>
                        <a:t>CCC minutes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/>
                        <a:t>BHQ Drivers Code of Conduct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/>
                        <a:t>EPA air and water (discharge) monitoring results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/>
                        <a:t>Blast monitoring results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sz="1200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1200" baseline="0" dirty="0"/>
                        <a:t>This will be increased to accommodate management plan requirements.</a:t>
                      </a:r>
                      <a:endParaRPr lang="en-AU" sz="1200" dirty="0"/>
                    </a:p>
                  </a:txBody>
                  <a:tcPr/>
                </a:tc>
              </a:tr>
              <a:tr h="617165">
                <a:tc>
                  <a:txBody>
                    <a:bodyPr/>
                    <a:lstStyle/>
                    <a:p>
                      <a:r>
                        <a:rPr lang="en-AU" sz="1200" dirty="0"/>
                        <a:t>Engagement outside of CCC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Not formalised.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1200" dirty="0"/>
                        <a:t>Have-a-Chat</a:t>
                      </a:r>
                      <a:r>
                        <a:rPr lang="en-AU" sz="1200" baseline="0" dirty="0"/>
                        <a:t> meetings are now occurring on a regular basis to provide community members outside of the formal structure of the CCC an opportunity to directly communicate and discuss the BHQ project with Hanson staff.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1200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1200" baseline="0" dirty="0"/>
                        <a:t>Providing Community members and Stakeholders an opportunity to receive direct communication through the distribution of the BHQ Community Notification Register.</a:t>
                      </a:r>
                      <a:endParaRPr lang="en-A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0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Environmental Impacts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b="1" dirty="0" smtClean="0"/>
              <a:t>Slide </a:t>
            </a:r>
            <a:fld id="{77C6E8A3-A96C-4CD9-8C5C-AD7D5C5E0C7A}" type="slidenum">
              <a:rPr lang="en-GB" altLang="en-US" b="1" smtClean="0"/>
              <a:pPr/>
              <a:t>7</a:t>
            </a:fld>
            <a:r>
              <a:rPr lang="en-GB" altLang="en-US" dirty="0" smtClean="0"/>
              <a:t> </a:t>
            </a:r>
            <a:r>
              <a:rPr lang="en-GB" altLang="en-US" dirty="0"/>
              <a:t>- 21.02.2019</a:t>
            </a:r>
          </a:p>
          <a:p>
            <a:r>
              <a:rPr lang="en-GB" altLang="en-US" dirty="0"/>
              <a:t>Proposal Comparison – Andrew Driver</a:t>
            </a:r>
            <a:endParaRPr lang="de-DE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188258"/>
              </p:ext>
            </p:extLst>
          </p:nvPr>
        </p:nvGraphicFramePr>
        <p:xfrm>
          <a:off x="395537" y="771550"/>
          <a:ext cx="8352927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3312367"/>
                <a:gridCol w="3672408"/>
              </a:tblGrid>
              <a:tr h="255569">
                <a:tc>
                  <a:txBody>
                    <a:bodyPr/>
                    <a:lstStyle/>
                    <a:p>
                      <a:r>
                        <a:rPr lang="en-AU" sz="12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Initial 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Current Proposal</a:t>
                      </a:r>
                    </a:p>
                  </a:txBody>
                  <a:tcPr/>
                </a:tc>
              </a:tr>
              <a:tr h="751673">
                <a:tc>
                  <a:txBody>
                    <a:bodyPr/>
                    <a:lstStyle/>
                    <a:p>
                      <a:r>
                        <a:rPr lang="en-AU" sz="1200" dirty="0"/>
                        <a:t>Predicted Noise 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Project specific noise level between</a:t>
                      </a:r>
                      <a:r>
                        <a:rPr lang="en-AU" sz="1200" baseline="0" dirty="0"/>
                        <a:t> 35dB(A) and 66dB(A) predicted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/>
                        <a:t>Project specific</a:t>
                      </a:r>
                      <a:r>
                        <a:rPr lang="en-AU" sz="1200" baseline="0" dirty="0"/>
                        <a:t> noise level between 35dB(A) and 40dB(A</a:t>
                      </a:r>
                      <a:r>
                        <a:rPr lang="en-AU" sz="1200" baseline="0" dirty="0" smtClean="0"/>
                        <a:t>)</a:t>
                      </a:r>
                    </a:p>
                    <a:p>
                      <a:endParaRPr lang="en-AU" sz="1200" dirty="0" smtClean="0"/>
                    </a:p>
                    <a:p>
                      <a:r>
                        <a:rPr lang="en-AU" sz="1200" dirty="0" smtClean="0"/>
                        <a:t>Hanson has worked with </a:t>
                      </a:r>
                      <a:r>
                        <a:rPr lang="en-AU" sz="1200" dirty="0" err="1" smtClean="0"/>
                        <a:t>Vipac</a:t>
                      </a:r>
                      <a:r>
                        <a:rPr lang="en-AU" sz="1200" dirty="0" smtClean="0"/>
                        <a:t> to develop a range of additional mitigating measures and to modify the Project to reduce noise generated under the proposed operations and to mitigate noise dispersion.</a:t>
                      </a:r>
                      <a:endParaRPr lang="en-AU" sz="1200" dirty="0"/>
                    </a:p>
                  </a:txBody>
                  <a:tcPr/>
                </a:tc>
              </a:tr>
              <a:tr h="617165">
                <a:tc>
                  <a:txBody>
                    <a:bodyPr/>
                    <a:lstStyle/>
                    <a:p>
                      <a:r>
                        <a:rPr lang="en-AU" sz="1200" dirty="0"/>
                        <a:t>Predicted</a:t>
                      </a:r>
                      <a:r>
                        <a:rPr lang="en-AU" sz="1200" baseline="0" dirty="0"/>
                        <a:t> Dust Generation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24-Hr PM</a:t>
                      </a:r>
                      <a:r>
                        <a:rPr lang="en-AU" sz="1200" baseline="-25000" dirty="0"/>
                        <a:t>10</a:t>
                      </a:r>
                      <a:r>
                        <a:rPr lang="en-AU" sz="1200" dirty="0"/>
                        <a:t> </a:t>
                      </a:r>
                    </a:p>
                    <a:p>
                      <a:r>
                        <a:rPr lang="en-AU" sz="1200" dirty="0"/>
                        <a:t>Stage</a:t>
                      </a:r>
                      <a:r>
                        <a:rPr lang="en-AU" sz="1200" baseline="0" dirty="0"/>
                        <a:t> 1 – max of 68.0 µg/m</a:t>
                      </a:r>
                      <a:r>
                        <a:rPr lang="en-AU" sz="1200" baseline="30000" dirty="0"/>
                        <a:t>3</a:t>
                      </a:r>
                    </a:p>
                    <a:p>
                      <a:r>
                        <a:rPr lang="en-AU" sz="1200" baseline="0" dirty="0"/>
                        <a:t>Stage 2 – max of 70.8 µg/m</a:t>
                      </a:r>
                      <a:r>
                        <a:rPr lang="en-AU" sz="1200" baseline="30000" dirty="0"/>
                        <a:t>3</a:t>
                      </a:r>
                      <a:endParaRPr lang="en-AU" sz="1200" baseline="0" dirty="0"/>
                    </a:p>
                    <a:p>
                      <a:r>
                        <a:rPr lang="en-AU" sz="1200" baseline="0" dirty="0"/>
                        <a:t>Stage 4 – max of 53.1µg/m</a:t>
                      </a:r>
                      <a:r>
                        <a:rPr lang="en-AU" sz="1200" baseline="30000" dirty="0"/>
                        <a:t>3</a:t>
                      </a:r>
                      <a:endParaRPr lang="en-AU" sz="1200" baseline="0" dirty="0"/>
                    </a:p>
                    <a:p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24-Hr PM</a:t>
                      </a:r>
                      <a:r>
                        <a:rPr lang="en-AU" sz="1200" baseline="-25000" dirty="0"/>
                        <a:t>10</a:t>
                      </a:r>
                      <a:r>
                        <a:rPr lang="en-AU" sz="1200" dirty="0"/>
                        <a:t> </a:t>
                      </a:r>
                    </a:p>
                    <a:p>
                      <a:r>
                        <a:rPr lang="en-AU" sz="1200" dirty="0"/>
                        <a:t>Stage</a:t>
                      </a:r>
                      <a:r>
                        <a:rPr lang="en-AU" sz="1200" baseline="0" dirty="0"/>
                        <a:t> 1 – 48.1 µg/m</a:t>
                      </a:r>
                      <a:r>
                        <a:rPr lang="en-AU" sz="1200" baseline="30000" dirty="0"/>
                        <a:t>3</a:t>
                      </a:r>
                    </a:p>
                    <a:p>
                      <a:r>
                        <a:rPr lang="en-AU" sz="1200" baseline="0" dirty="0"/>
                        <a:t>Stage 2 – 49.6 µg/m</a:t>
                      </a:r>
                      <a:r>
                        <a:rPr lang="en-AU" sz="1200" baseline="30000" dirty="0"/>
                        <a:t>3</a:t>
                      </a:r>
                      <a:endParaRPr lang="en-AU" sz="1200" baseline="0" dirty="0"/>
                    </a:p>
                    <a:p>
                      <a:r>
                        <a:rPr lang="en-AU" sz="1200" baseline="0" dirty="0"/>
                        <a:t>Stage 4 – 48.0 µg/m</a:t>
                      </a:r>
                      <a:r>
                        <a:rPr lang="en-AU" sz="1200" baseline="30000" dirty="0"/>
                        <a:t>3</a:t>
                      </a:r>
                      <a:endParaRPr lang="en-AU" sz="1200" baseline="0" dirty="0"/>
                    </a:p>
                    <a:p>
                      <a:endParaRPr lang="en-AU" sz="1200" dirty="0"/>
                    </a:p>
                    <a:p>
                      <a:r>
                        <a:rPr lang="en-AU" sz="1200" dirty="0"/>
                        <a:t>Changes principally due to mitigation and management measures applied. </a:t>
                      </a:r>
                    </a:p>
                    <a:p>
                      <a:endParaRPr lang="en-AU" sz="1200" dirty="0"/>
                    </a:p>
                    <a:p>
                      <a:r>
                        <a:rPr lang="en-AU" sz="1200" dirty="0"/>
                        <a:t>Further evaluation of the background air quality assumed for the assessment to be provided.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0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Environmental Impacts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b="1" dirty="0" smtClean="0"/>
              <a:t>Slide </a:t>
            </a:r>
            <a:fld id="{77C6E8A3-A96C-4CD9-8C5C-AD7D5C5E0C7A}" type="slidenum">
              <a:rPr lang="en-GB" altLang="en-US" b="1" smtClean="0"/>
              <a:pPr/>
              <a:t>8</a:t>
            </a:fld>
            <a:r>
              <a:rPr lang="en-GB" altLang="en-US" dirty="0" smtClean="0"/>
              <a:t> </a:t>
            </a:r>
            <a:r>
              <a:rPr lang="en-GB" altLang="en-US" dirty="0"/>
              <a:t>- 21.02.2019</a:t>
            </a:r>
          </a:p>
          <a:p>
            <a:r>
              <a:rPr lang="en-GB" altLang="en-US" dirty="0"/>
              <a:t>Proposal Comparison – Andrew Driver</a:t>
            </a:r>
            <a:endParaRPr lang="de-DE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771045"/>
              </p:ext>
            </p:extLst>
          </p:nvPr>
        </p:nvGraphicFramePr>
        <p:xfrm>
          <a:off x="395537" y="771550"/>
          <a:ext cx="8352927" cy="3129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3312367"/>
                <a:gridCol w="3672408"/>
              </a:tblGrid>
              <a:tr h="255569">
                <a:tc>
                  <a:txBody>
                    <a:bodyPr/>
                    <a:lstStyle/>
                    <a:p>
                      <a:r>
                        <a:rPr lang="en-AU" sz="12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Initial 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Current Proposal</a:t>
                      </a:r>
                    </a:p>
                  </a:txBody>
                  <a:tcPr/>
                </a:tc>
              </a:tr>
              <a:tr h="751673">
                <a:tc>
                  <a:txBody>
                    <a:bodyPr/>
                    <a:lstStyle/>
                    <a:p>
                      <a:r>
                        <a:rPr lang="en-AU" sz="1200" dirty="0"/>
                        <a:t>Mitigation of natural habitat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Hollow-bearing tree management </a:t>
                      </a:r>
                      <a:r>
                        <a:rPr lang="en-AU" sz="1200" dirty="0" smtClean="0"/>
                        <a:t>will be implemented and managed</a:t>
                      </a:r>
                      <a:r>
                        <a:rPr lang="en-AU" sz="1200" baseline="0" dirty="0" smtClean="0"/>
                        <a:t> through the Rehabilitation Management Plan.</a:t>
                      </a:r>
                      <a:endParaRPr lang="en-AU" sz="1200" dirty="0"/>
                    </a:p>
                  </a:txBody>
                  <a:tcPr/>
                </a:tc>
              </a:tr>
              <a:tr h="617165">
                <a:tc>
                  <a:txBody>
                    <a:bodyPr/>
                    <a:lstStyle/>
                    <a:p>
                      <a:r>
                        <a:rPr lang="en-AU" sz="1200" dirty="0"/>
                        <a:t>Operational Mitigation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Standard management and mitigation</a:t>
                      </a:r>
                      <a:r>
                        <a:rPr lang="en-AU" sz="1200" baseline="0" dirty="0"/>
                        <a:t> measures proposed to limit potential impacts. 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Specific mitigation now includes: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dirty="0"/>
                        <a:t>Enclosure</a:t>
                      </a:r>
                      <a:r>
                        <a:rPr lang="en-AU" sz="1200" baseline="0" dirty="0"/>
                        <a:t> of all fixed processing equipment.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/>
                        <a:t>Stockpile/equipment positioned to limit potential noise impacts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dirty="0"/>
                        <a:t>An 18-20m earthen amenity barrier located to the south of Processing/Stockpiling Area</a:t>
                      </a:r>
                      <a:r>
                        <a:rPr lang="en-AU" sz="1200" baseline="0" dirty="0"/>
                        <a:t> from Stage 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/>
                        <a:t>4m high temporary barriers to be constructed for each stage of operations in strategic areas.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/>
                        <a:t>Acoustic barrier fence along the Quarry Access Road</a:t>
                      </a:r>
                      <a:endParaRPr lang="en-A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74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nson Powerpoint Template">
  <a:themeElements>
    <a:clrScheme name="Hans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76C"/>
      </a:accent1>
      <a:accent2>
        <a:srgbClr val="F3712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_Group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rtlCol="0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Group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3">
        <a:dk1>
          <a:srgbClr val="000000"/>
        </a:dk1>
        <a:lt1>
          <a:srgbClr val="FFFFFF"/>
        </a:lt1>
        <a:dk2>
          <a:srgbClr val="007C36"/>
        </a:dk2>
        <a:lt2>
          <a:srgbClr val="777777"/>
        </a:lt2>
        <a:accent1>
          <a:srgbClr val="C0C0C0"/>
        </a:accent1>
        <a:accent2>
          <a:srgbClr val="74B69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68A582"/>
        </a:accent6>
        <a:hlink>
          <a:srgbClr val="6386C1"/>
        </a:hlink>
        <a:folHlink>
          <a:srgbClr val="0D38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nson 16by9.potx" id="{D3D59509-334D-4CB0-88F9-DF0FFDEF6ECF}" vid="{6BC7BCAB-324C-4B2F-B47F-6F8A038E53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BC830C950F14AAC6A5D514C9646AE" ma:contentTypeVersion="4" ma:contentTypeDescription="Create a new document." ma:contentTypeScope="" ma:versionID="e384c8484335369a24cca6094bbb37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055abb278d13623702954af6fda5b1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9A5D9B-E147-4041-A404-4D8CC716E9B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A82A51-66B3-4B4F-B926-BB5B0730F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A3C41A-B601-4C02-A6EB-9A3A9ED8E7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853</Words>
  <Application>Microsoft Office PowerPoint</Application>
  <PresentationFormat>On-screen Show (16:9)</PresentationFormat>
  <Paragraphs>140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Hanson Powerpoint Template</vt:lpstr>
      <vt:lpstr>PowerPoint Presentation</vt:lpstr>
      <vt:lpstr>Comparison between initial proposal and current proposal</vt:lpstr>
      <vt:lpstr>Hours of Operation</vt:lpstr>
      <vt:lpstr>Transport Management</vt:lpstr>
      <vt:lpstr>Community and Stakeholder Engagement</vt:lpstr>
      <vt:lpstr>Community and Stakeholder Engagement</vt:lpstr>
      <vt:lpstr>Environmental Impacts</vt:lpstr>
      <vt:lpstr>Environmental Impacts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Hanson Australia</dc:creator>
  <cp:lastModifiedBy>Lisa Andrews</cp:lastModifiedBy>
  <cp:revision>22</cp:revision>
  <dcterms:created xsi:type="dcterms:W3CDTF">2017-02-20T00:11:43Z</dcterms:created>
  <dcterms:modified xsi:type="dcterms:W3CDTF">2019-02-22T21:51:29Z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raining Type">
    <vt:lpwstr/>
  </property>
  <property fmtid="{D5CDD505-2E9C-101B-9397-08002B2CF9AE}" pid="3" name="Communications Material">
    <vt:lpwstr/>
  </property>
  <property fmtid="{D5CDD505-2E9C-101B-9397-08002B2CF9AE}" pid="4" name="Functional Area">
    <vt:lpwstr>;#Sales and Marketing;#</vt:lpwstr>
  </property>
  <property fmtid="{D5CDD505-2E9C-101B-9397-08002B2CF9AE}" pid="5" name="Senderfunction">
    <vt:lpwstr/>
  </property>
  <property fmtid="{D5CDD505-2E9C-101B-9397-08002B2CF9AE}" pid="6" name="Year">
    <vt:lpwstr>2016</vt:lpwstr>
  </property>
  <property fmtid="{D5CDD505-2E9C-101B-9397-08002B2CF9AE}" pid="7" name="Guidelines">
    <vt:lpwstr>Marketing Templates</vt:lpwstr>
  </property>
  <property fmtid="{D5CDD505-2E9C-101B-9397-08002B2CF9AE}" pid="8" name="Region">
    <vt:lpwstr>;#NR;#ER;#SR;#WR;#</vt:lpwstr>
  </property>
  <property fmtid="{D5CDD505-2E9C-101B-9397-08002B2CF9AE}" pid="9" name="ContentTypeId">
    <vt:lpwstr>0x0101005A9BC830C950F14AAC6A5D514C9646AE</vt:lpwstr>
  </property>
  <property fmtid="{D5CDD505-2E9C-101B-9397-08002B2CF9AE}" pid="10" name="Product">
    <vt:lpwstr>;#Aggregates;#Concrete;#Precast;#Waste;#</vt:lpwstr>
  </property>
  <property fmtid="{D5CDD505-2E9C-101B-9397-08002B2CF9AE}" pid="11" name="Branded Products">
    <vt:lpwstr/>
  </property>
  <property fmtid="{D5CDD505-2E9C-101B-9397-08002B2CF9AE}" pid="12" name="Policy">
    <vt:lpwstr/>
  </property>
  <property fmtid="{D5CDD505-2E9C-101B-9397-08002B2CF9AE}" pid="13" name="Forms">
    <vt:lpwstr/>
  </property>
  <property fmtid="{D5CDD505-2E9C-101B-9397-08002B2CF9AE}" pid="14" name="Company">
    <vt:lpwstr>;#Hanson;#</vt:lpwstr>
  </property>
  <property fmtid="{D5CDD505-2E9C-101B-9397-08002B2CF9AE}" pid="15" name="Target Audience">
    <vt:lpwstr>;#Internal;#</vt:lpwstr>
  </property>
  <property fmtid="{D5CDD505-2E9C-101B-9397-08002B2CF9AE}" pid="16" name="Report Type">
    <vt:lpwstr>IBIS Report</vt:lpwstr>
  </property>
  <property fmtid="{D5CDD505-2E9C-101B-9397-08002B2CF9AE}" pid="17" name="Area">
    <vt:lpwstr>Brand</vt:lpwstr>
  </property>
  <property fmtid="{D5CDD505-2E9C-101B-9397-08002B2CF9AE}" pid="18" name="State">
    <vt:lpwstr>;#NSW;#QLD;#WA;#SA;#TAS;#NT;#ACT;#VIC;#</vt:lpwstr>
  </property>
  <property fmtid="{D5CDD505-2E9C-101B-9397-08002B2CF9AE}" pid="19" name="Classification">
    <vt:lpwstr>;#Organisational Info;#</vt:lpwstr>
  </property>
</Properties>
</file>